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il54dOuOhFzslN0GcZwAIt9tYM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300E3C-095E-4DC2-8EAB-60D5905D44EE}">
  <a:tblStyle styleId="{A0300E3C-095E-4DC2-8EAB-60D5905D44E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254" y="7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0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0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0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9" name="Google Shape;19;p2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0"/>
          <p:cNvSpPr txBox="1"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ckwell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3"/>
              <a:buNone/>
              <a:defRPr sz="165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3"/>
              <a:buNone/>
              <a:defRPr sz="165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3"/>
              <a:buNone/>
              <a:defRPr sz="165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275"/>
              <a:buNone/>
              <a:defRPr sz="15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7194550" y="3217001"/>
            <a:ext cx="895401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kwell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628650" y="514350"/>
            <a:ext cx="5033772" cy="376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956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Char char="▪"/>
              <a:defRPr sz="1500"/>
            </a:lvl1pPr>
            <a:lvl2pPr marL="914400" lvl="1" indent="-301466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Char char="▪"/>
              <a:defRPr sz="1350"/>
            </a:lvl2pPr>
            <a:lvl3pPr marL="1371600" lvl="2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3pPr>
            <a:lvl4pPr marL="1828800" lvl="3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4pPr>
            <a:lvl5pPr marL="2286000" lvl="4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5pPr>
            <a:lvl6pPr marL="2743200" lvl="5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6pPr>
            <a:lvl7pPr marL="3200400" lvl="6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7pPr>
            <a:lvl8pPr marL="3657600" lvl="7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8pPr>
            <a:lvl9pPr marL="4114800" lvl="8" indent="-29337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Char char="▪"/>
              <a:defRPr sz="12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2"/>
          </p:nvPr>
        </p:nvSpPr>
        <p:spPr>
          <a:xfrm>
            <a:off x="6412230" y="1817370"/>
            <a:ext cx="24003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38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574"/>
              <a:buNone/>
              <a:defRPr sz="675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29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4" name="Google Shape;84;p2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kwell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>
            <a:spLocks noGrp="1"/>
          </p:cNvSpPr>
          <p:nvPr>
            <p:ph type="pic" idx="2"/>
          </p:nvPr>
        </p:nvSpPr>
        <p:spPr>
          <a:xfrm>
            <a:off x="0" y="0"/>
            <a:ext cx="6227805" cy="51435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91" name="Google Shape;91;p30"/>
          <p:cNvSpPr txBox="1">
            <a:spLocks noGrp="1"/>
          </p:cNvSpPr>
          <p:nvPr>
            <p:ph type="body" idx="1"/>
          </p:nvPr>
        </p:nvSpPr>
        <p:spPr>
          <a:xfrm>
            <a:off x="6412230" y="1817370"/>
            <a:ext cx="24003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38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574"/>
              <a:buNone/>
              <a:defRPr sz="675"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30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4" name="Google Shape;94;p3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30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body" idx="1"/>
          </p:nvPr>
        </p:nvSpPr>
        <p:spPr>
          <a:xfrm rot="5400000">
            <a:off x="3055239" y="-661797"/>
            <a:ext cx="3038094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 txBox="1">
            <a:spLocks noGrp="1"/>
          </p:cNvSpPr>
          <p:nvPr>
            <p:ph type="title"/>
          </p:nvPr>
        </p:nvSpPr>
        <p:spPr>
          <a:xfrm rot="5400000">
            <a:off x="5386388" y="1557338"/>
            <a:ext cx="4229100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1"/>
          </p:nvPr>
        </p:nvSpPr>
        <p:spPr>
          <a:xfrm rot="5400000">
            <a:off x="1500188" y="-300037"/>
            <a:ext cx="4229100" cy="562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Rockwell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None/>
              <a:defRPr sz="15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893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dt" idx="10"/>
          </p:nvPr>
        </p:nvSpPr>
        <p:spPr>
          <a:xfrm>
            <a:off x="6445251" y="4704588"/>
            <a:ext cx="19832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1637031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" name="Google Shape;47;p24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48" name="Google Shape;48;p2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632776" y="1879600"/>
            <a:ext cx="891224" cy="54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ckwell"/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1"/>
          </p:nvPr>
        </p:nvSpPr>
        <p:spPr>
          <a:xfrm>
            <a:off x="802386" y="1645920"/>
            <a:ext cx="3566160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956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Char char="▪"/>
              <a:defRPr sz="1500"/>
            </a:lvl1pPr>
            <a:lvl2pPr marL="914400" lvl="1" indent="-301466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Char char="▪"/>
              <a:defRPr sz="1350"/>
            </a:lvl2pPr>
            <a:lvl3pPr marL="1371600" lvl="2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3pPr>
            <a:lvl4pPr marL="1828800" lvl="3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4pPr>
            <a:lvl5pPr marL="2286000" lvl="4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5pPr>
            <a:lvl6pPr marL="2743200" lvl="5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6pPr>
            <a:lvl7pPr marL="3200400" lvl="6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7pPr>
            <a:lvl8pPr marL="3657600" lvl="7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8pPr>
            <a:lvl9pPr marL="4114800" lvl="8" indent="-29337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Char char="▪"/>
              <a:defRPr sz="1200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2"/>
          </p:nvPr>
        </p:nvSpPr>
        <p:spPr>
          <a:xfrm>
            <a:off x="4773168" y="1645920"/>
            <a:ext cx="3566160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956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Char char="▪"/>
              <a:defRPr sz="1500"/>
            </a:lvl1pPr>
            <a:lvl2pPr marL="914400" lvl="1" indent="-301466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Char char="▪"/>
              <a:defRPr sz="1350"/>
            </a:lvl2pPr>
            <a:lvl3pPr marL="1371600" lvl="2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3pPr>
            <a:lvl4pPr marL="1828800" lvl="3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4pPr>
            <a:lvl5pPr marL="2286000" lvl="4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5pPr>
            <a:lvl6pPr marL="2743200" lvl="5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6pPr>
            <a:lvl7pPr marL="3200400" lvl="6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7pPr>
            <a:lvl8pPr marL="3657600" lvl="7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8pPr>
            <a:lvl9pPr marL="4114800" lvl="8" indent="-29337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Char char="▪"/>
              <a:defRPr sz="1200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None/>
              <a:defRPr sz="15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02386" y="2057400"/>
            <a:ext cx="356616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956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Char char="▪"/>
              <a:defRPr sz="1500"/>
            </a:lvl1pPr>
            <a:lvl2pPr marL="914400" lvl="1" indent="-301466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Char char="▪"/>
              <a:defRPr sz="1350"/>
            </a:lvl2pPr>
            <a:lvl3pPr marL="1371600" lvl="2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3pPr>
            <a:lvl4pPr marL="1828800" lvl="3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4pPr>
            <a:lvl5pPr marL="2286000" lvl="4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5pPr>
            <a:lvl6pPr marL="2743200" lvl="5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6pPr>
            <a:lvl7pPr marL="3200400" lvl="6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7pPr>
            <a:lvl8pPr marL="3657600" lvl="7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8pPr>
            <a:lvl9pPr marL="4114800" lvl="8" indent="-29337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Char char="▪"/>
              <a:defRPr sz="12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3"/>
          </p:nvPr>
        </p:nvSpPr>
        <p:spPr>
          <a:xfrm>
            <a:off x="4773168" y="1536192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None/>
              <a:defRPr sz="15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4"/>
          </p:nvPr>
        </p:nvSpPr>
        <p:spPr>
          <a:xfrm>
            <a:off x="4773168" y="2057400"/>
            <a:ext cx="356616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956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Char char="▪"/>
              <a:defRPr sz="1500"/>
            </a:lvl1pPr>
            <a:lvl2pPr marL="914400" lvl="1" indent="-301466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Char char="▪"/>
              <a:defRPr sz="1350"/>
            </a:lvl2pPr>
            <a:lvl3pPr marL="1371600" lvl="2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3pPr>
            <a:lvl4pPr marL="1828800" lvl="3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4pPr>
            <a:lvl5pPr marL="2286000" lvl="4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5pPr>
            <a:lvl6pPr marL="2743200" lvl="5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6pPr>
            <a:lvl7pPr marL="3200400" lvl="6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7pPr>
            <a:lvl8pPr marL="3657600" lvl="7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8pPr>
            <a:lvl9pPr marL="4114800" lvl="8" indent="-29337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Char char="▪"/>
              <a:defRPr sz="12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ckwel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50"/>
              <a:buFont typeface="Rockwell"/>
              <a:buNone/>
              <a:defRPr sz="405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956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9E3611"/>
              </a:buClr>
              <a:buSzPts val="1275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0146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148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9336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336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9337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9337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9337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9337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93370" algn="l" rtl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0" name="Google Shape;10;p19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1" name="Google Shape;11;p1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5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ckwell"/>
              <a:buNone/>
              <a:defRPr sz="105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700"/>
              <a:buFont typeface="Rockwell"/>
              <a:buNone/>
            </a:pPr>
            <a:r>
              <a:rPr lang="en" sz="3700">
                <a:solidFill>
                  <a:srgbClr val="222222"/>
                </a:solidFill>
                <a:highlight>
                  <a:srgbClr val="FFFFFF"/>
                </a:highlight>
              </a:rPr>
              <a:t>ZERO TO 60:  </a:t>
            </a:r>
            <a:endParaRPr sz="3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700"/>
              <a:buFont typeface="Rockwell"/>
              <a:buNone/>
            </a:pPr>
            <a:r>
              <a:rPr lang="en" sz="3700">
                <a:solidFill>
                  <a:srgbClr val="222222"/>
                </a:solidFill>
                <a:highlight>
                  <a:srgbClr val="FFFFFF"/>
                </a:highlight>
              </a:rPr>
              <a:t>ONE COLLEGE'S PATH TO REVAMPING INSTITUTION-WIDE ASSESSMENT</a:t>
            </a:r>
            <a:endParaRPr sz="7800"/>
          </a:p>
        </p:txBody>
      </p:sp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311700" y="39829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"/>
              <a:t>Aaron Roe and Shelley Barkley 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12"/>
              <a:buNone/>
            </a:pPr>
            <a:r>
              <a:rPr lang="en" sz="2132"/>
              <a:t>Sauk Valley Community College</a:t>
            </a:r>
            <a:endParaRPr sz="2132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311713" y="203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MAPPING TO COURSES</a:t>
            </a:r>
            <a:endParaRPr/>
          </a:p>
        </p:txBody>
      </p:sp>
      <p:graphicFrame>
        <p:nvGraphicFramePr>
          <p:cNvPr id="173" name="Google Shape;173;p10"/>
          <p:cNvGraphicFramePr/>
          <p:nvPr/>
        </p:nvGraphicFramePr>
        <p:xfrm>
          <a:off x="551425" y="83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{A0300E3C-095E-4DC2-8EAB-60D5905D44EE}</a:tableStyleId>
              </a:tblPr>
              <a:tblGrid>
                <a:gridCol w="134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Courses: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</a:t>
                      </a:r>
                      <a:endParaRPr sz="75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 101, 103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 131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Courses: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HUM</a:t>
                      </a:r>
                      <a:endParaRPr sz="75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LAN 262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 160, 201, 203, 212, 225, 226, 227, 228, 230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EDU 221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PHL 101, 102, 103, 104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</a:t>
                      </a:r>
                      <a:endParaRPr sz="75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 201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141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 118, 119, 120, 121, 122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HUM 112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INTERDISCIPLINE</a:t>
                      </a:r>
                      <a:endParaRPr sz="75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HUM 150, 210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Courses: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LS</a:t>
                      </a:r>
                      <a:endParaRPr sz="75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BIO 103, 104, 105, 123, 131, 140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</a:t>
                      </a:r>
                      <a:endParaRPr sz="75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 102, 103, 105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GSC 105, 106, 115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 175, 201, 211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Courses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SBS</a:t>
                      </a:r>
                      <a:endParaRPr sz="75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SOC 111, 112, 115, 116, 251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ECO 211, 212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 131, 132, 155, 221, 222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 122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PSC 163, 164, 232, 233, 251, 261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PSY 103, 200, 214, 215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Courses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</a:t>
                      </a:r>
                      <a:endParaRPr sz="75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Times New Roman"/>
                        <a:buNone/>
                      </a:pPr>
                      <a:r>
                        <a:rPr lang="en" sz="7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  111, 115, 203, 204, 205, 220, 221, 230, 240</a:t>
                      </a:r>
                      <a:endParaRPr sz="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5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GECC V. PROGRAM LEVEL OUTCOMES</a:t>
            </a:r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9444" y="1090550"/>
            <a:ext cx="5105104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CO-CURRICULAR OUTCOMES</a:t>
            </a:r>
            <a:endParaRPr/>
          </a:p>
        </p:txBody>
      </p:sp>
      <p:sp>
        <p:nvSpPr>
          <p:cNvPr id="185" name="Google Shape;18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700" b="1">
                <a:solidFill>
                  <a:schemeClr val="dk1"/>
                </a:solidFill>
              </a:rPr>
              <a:t>Mission</a:t>
            </a:r>
            <a:r>
              <a:rPr lang="en" sz="1700">
                <a:solidFill>
                  <a:schemeClr val="dk1"/>
                </a:solidFill>
              </a:rPr>
              <a:t>: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Sauk Valley Community College is dedicated to teaching and scholarship while engaging the community in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lifelong learning,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public service</a:t>
            </a:r>
            <a:r>
              <a:rPr lang="en">
                <a:solidFill>
                  <a:schemeClr val="dk1"/>
                </a:solidFill>
              </a:rPr>
              <a:t>, and economic development.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700" b="1">
                <a:solidFill>
                  <a:schemeClr val="dk1"/>
                </a:solidFill>
              </a:rPr>
              <a:t>Shared Ethical Values: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Sauk Valley Community College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respects the worth and dignity of all people</a:t>
            </a:r>
            <a:r>
              <a:rPr lang="en">
                <a:solidFill>
                  <a:schemeClr val="dk1"/>
                </a:solidFill>
              </a:rPr>
              <a:t>; stands for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integrity and fairness</a:t>
            </a:r>
            <a:r>
              <a:rPr lang="en">
                <a:solidFill>
                  <a:schemeClr val="dk1"/>
                </a:solidFill>
              </a:rPr>
              <a:t>; and encourages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responsibility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accountability</a:t>
            </a:r>
            <a:r>
              <a:rPr lang="en">
                <a:solidFill>
                  <a:schemeClr val="dk1"/>
                </a:solidFill>
              </a:rPr>
              <a:t>, and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persistence</a:t>
            </a:r>
            <a:r>
              <a:rPr lang="en">
                <a:solidFill>
                  <a:schemeClr val="dk1"/>
                </a:solidFill>
              </a:rPr>
              <a:t> in a caring, supportive environment.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dk1"/>
                </a:solidFill>
              </a:rPr>
              <a:t>Leadership and Collaboration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dk1"/>
                </a:solidFill>
              </a:rPr>
              <a:t>Civic Engagement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dk1"/>
                </a:solidFill>
              </a:rPr>
              <a:t>Diversity and Equity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IMPLEMENTATION PLAN</a:t>
            </a:r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Roll out the new Assessment process</a:t>
            </a:r>
            <a:endParaRPr/>
          </a:p>
          <a:p>
            <a:pPr marL="9144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Align all new competencies within Canvas</a:t>
            </a:r>
            <a:endParaRPr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 a system with ongoing monitoring and evaluation</a:t>
            </a:r>
            <a:endParaRPr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 data on effectiveness of the new process</a:t>
            </a:r>
            <a:endParaRPr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Gather feedback from faculty and staff</a:t>
            </a:r>
            <a:endParaRPr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Celebrate any successes along the way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192" name="Google Shape;1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125" y="1388913"/>
            <a:ext cx="4267200" cy="236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BENEFITS AND OUTCOMES</a:t>
            </a:r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285750" lvl="0" indent="-3128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662"/>
              <a:buChar char="●"/>
            </a:pPr>
            <a:r>
              <a:rPr lang="en" sz="2572"/>
              <a:t>A set of competencies that can be used for a wide array of needs.</a:t>
            </a:r>
            <a:endParaRPr sz="2572"/>
          </a:p>
          <a:p>
            <a:pPr marL="285750" lvl="0" indent="-3128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1662"/>
              <a:buChar char="●"/>
            </a:pPr>
            <a:r>
              <a:rPr lang="en" sz="2572"/>
              <a:t>Provide meaningful results showing levels of mastery on the IAI requirements that are already tied to our associate degree programs. </a:t>
            </a:r>
            <a:endParaRPr sz="2572"/>
          </a:p>
          <a:p>
            <a:pPr marL="285750" lvl="0" indent="-3128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1662"/>
              <a:buChar char="●"/>
            </a:pPr>
            <a:r>
              <a:rPr lang="en" sz="2572"/>
              <a:t>Clean up already established program level outcomes and provide enhanced reporting in Canvas</a:t>
            </a:r>
            <a:endParaRPr sz="2572"/>
          </a:p>
          <a:p>
            <a:pPr marL="285750" lvl="0" indent="-171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69972"/>
              <a:buNone/>
            </a:pPr>
            <a:endParaRPr sz="2572"/>
          </a:p>
          <a:p>
            <a:pPr marL="285750" lvl="0" indent="-3128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1662"/>
              <a:buChar char="●"/>
            </a:pPr>
            <a:r>
              <a:rPr lang="en" sz="2572"/>
              <a:t>Use assessment in a way that is truly meaningful for insights into student learning at Sauk Valley Community College. </a:t>
            </a:r>
            <a:endParaRPr sz="2572"/>
          </a:p>
          <a:p>
            <a:pPr marL="285750" lvl="0" indent="-171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0000"/>
              <a:buNone/>
            </a:pPr>
            <a:endParaRPr/>
          </a:p>
          <a:p>
            <a:pPr marL="285750" lvl="0" indent="-1714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200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TRAINING AND SUPPORT</a:t>
            </a:r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Instructional Design: Training on Canvas usage and outcomes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Rubrics and Outcomes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Quizzes v. Old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Assigning levels of mastery</a:t>
            </a:r>
            <a:endParaRPr/>
          </a:p>
          <a:p>
            <a:pPr marL="742950" lvl="1" indent="-196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Deans and Institutional Research: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Faculty Leader Alignment and Committee Restructuring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○"/>
            </a:pPr>
            <a:r>
              <a:rPr lang="en"/>
              <a:t>Mapping to levels of courses, programs, and GECC competencies</a:t>
            </a:r>
            <a:endParaRPr/>
          </a:p>
        </p:txBody>
      </p:sp>
      <p:pic>
        <p:nvPicPr>
          <p:cNvPr id="205" name="Google Shape;2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000" y="1689025"/>
            <a:ext cx="3788299" cy="16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Expanded Co-Curricular Reporting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Cross-Curricular Outcomes for the College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Tableau Dashboards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85750" lvl="0" indent="-171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212" name="Google Shape;2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520" y="2171975"/>
            <a:ext cx="4988301" cy="27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LESSONS LEARNED…</a:t>
            </a:r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28575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You can never, ever, ever communicate anything enough or without graphs</a:t>
            </a:r>
            <a:endParaRPr sz="3500"/>
          </a:p>
          <a:p>
            <a:pPr marL="285750" lvl="0" indent="-171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51428"/>
              <a:buNone/>
            </a:pPr>
            <a:endParaRPr sz="3500"/>
          </a:p>
          <a:p>
            <a:pPr marL="285750" lvl="0" indent="-260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Levity can go a long way with difficult discussions</a:t>
            </a:r>
            <a:endParaRPr sz="3500"/>
          </a:p>
          <a:p>
            <a:pPr marL="285750" lvl="0" indent="-171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51428"/>
              <a:buNone/>
            </a:pPr>
            <a:endParaRPr sz="3500"/>
          </a:p>
          <a:p>
            <a:pPr marL="285750" lvl="0" indent="-260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There is a light at the end of the tunnel, even though the work of continuous improvement on assessment never ends</a:t>
            </a:r>
            <a:endParaRPr sz="3500"/>
          </a:p>
          <a:p>
            <a:pPr marL="285750" lvl="0" indent="-171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51428"/>
              <a:buNone/>
            </a:pPr>
            <a:endParaRPr sz="3500"/>
          </a:p>
          <a:p>
            <a:pPr marL="285750" lvl="0" indent="-260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It’s worth it</a:t>
            </a:r>
            <a:endParaRPr sz="3500"/>
          </a:p>
          <a:p>
            <a:pPr marL="285750" lvl="0" indent="-171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0000"/>
              <a:buNone/>
            </a:pPr>
            <a:endParaRPr/>
          </a:p>
          <a:p>
            <a:pPr marL="285750" lvl="0" indent="-171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20000"/>
              <a:buNone/>
            </a:pPr>
            <a:endParaRPr/>
          </a:p>
        </p:txBody>
      </p:sp>
      <p:pic>
        <p:nvPicPr>
          <p:cNvPr id="219" name="Google Shape;2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224" y="2882950"/>
            <a:ext cx="3618901" cy="20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>
          <a:xfrm>
            <a:off x="311700" y="304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Font typeface="Rockwell"/>
              <a:buNone/>
            </a:pPr>
            <a:r>
              <a:rPr lang="en" sz="4020" b="1"/>
              <a:t>Q&amp;A</a:t>
            </a:r>
            <a:endParaRPr sz="4020" b="1"/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t="29135" b="17020"/>
          <a:stretch/>
        </p:blipFill>
        <p:spPr>
          <a:xfrm>
            <a:off x="362738" y="1289050"/>
            <a:ext cx="8418524" cy="30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Font typeface="Rockwell"/>
              <a:buNone/>
            </a:pPr>
            <a:r>
              <a:rPr lang="en" sz="2620"/>
              <a:t>AGENDA</a:t>
            </a:r>
            <a:endParaRPr sz="2620"/>
          </a:p>
        </p:txBody>
      </p:sp>
      <p:sp>
        <p:nvSpPr>
          <p:cNvPr id="120" name="Google Shape;120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2352"/>
              <a:buNone/>
            </a:pPr>
            <a:r>
              <a:rPr lang="en" sz="1700"/>
              <a:t>Introduction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2352"/>
              <a:buNone/>
            </a:pPr>
            <a:r>
              <a:rPr lang="en" sz="1700"/>
              <a:t>Background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2352"/>
              <a:buNone/>
            </a:pPr>
            <a:r>
              <a:rPr lang="en" sz="1700"/>
              <a:t>Goals and Objectives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2352"/>
              <a:buNone/>
            </a:pPr>
            <a:r>
              <a:rPr lang="en" sz="1700"/>
              <a:t>Pedal to the Metal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2352"/>
              <a:buNone/>
            </a:pPr>
            <a:r>
              <a:rPr lang="en" sz="1700"/>
              <a:t>New Assessment Process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2352"/>
              <a:buNone/>
            </a:pPr>
            <a:r>
              <a:rPr lang="en" sz="1700"/>
              <a:t>Implementation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2352"/>
              <a:buNone/>
            </a:pPr>
            <a:r>
              <a:rPr lang="en" sz="1700"/>
              <a:t>Benefits and Outcomes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2352"/>
              <a:buFont typeface="Arial"/>
              <a:buNone/>
            </a:pPr>
            <a:r>
              <a:rPr lang="en" sz="1700"/>
              <a:t>Training and Support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2352"/>
              <a:buFont typeface="Arial"/>
              <a:buNone/>
            </a:pPr>
            <a:r>
              <a:rPr lang="en" sz="1700"/>
              <a:t>Timeline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2352"/>
              <a:buFont typeface="Arial"/>
              <a:buNone/>
            </a:pPr>
            <a:r>
              <a:rPr lang="en" sz="1700"/>
              <a:t>Q &amp; A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82352"/>
              <a:buFont typeface="Arial"/>
              <a:buNone/>
            </a:pPr>
            <a:r>
              <a:rPr lang="en" sz="1700"/>
              <a:t>Next Steps</a:t>
            </a:r>
            <a:endParaRPr sz="1700"/>
          </a:p>
        </p:txBody>
      </p:sp>
      <p:pic>
        <p:nvPicPr>
          <p:cNvPr id="121" name="Google Shape;12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91359">
            <a:off x="3444750" y="1341750"/>
            <a:ext cx="4527600" cy="271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311700" y="499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 amt="85000"/>
          </a:blip>
          <a:srcRect b="8416"/>
          <a:stretch/>
        </p:blipFill>
        <p:spPr>
          <a:xfrm>
            <a:off x="4031400" y="499475"/>
            <a:ext cx="4410550" cy="4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411450" y="1230342"/>
            <a:ext cx="3520200" cy="123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ckwell"/>
              <a:buNone/>
            </a:pPr>
            <a:r>
              <a:rPr lang="en" sz="2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Our why: HLC</a:t>
            </a:r>
            <a:endParaRPr sz="25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61575" y="2035138"/>
            <a:ext cx="3719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ckwell"/>
              <a:buNone/>
            </a:pPr>
            <a:r>
              <a:rPr lang="en" sz="2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From that day on we were living life in the fast lane of assessment. </a:t>
            </a: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rPr lang="en"/>
              <a:t>2021 Assessment Review from HLC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en"/>
              <a:t>	Special Focus Report on 4.C.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9032"/>
              <a:buChar char="●"/>
            </a:pPr>
            <a:r>
              <a:rPr lang="en"/>
              <a:t>Program-level learning outcomes and targets for certificate and associate degree programs with and without program concentrations;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9032"/>
              <a:buChar char="●"/>
            </a:pPr>
            <a:r>
              <a:rPr lang="en"/>
              <a:t>The assessment of program-level student learning outcomes, including data generated, data analysis, and improvement efforts based on data analysis, and the documented effect of improvement efforts;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9032"/>
              <a:buChar char="●"/>
            </a:pPr>
            <a:r>
              <a:rPr lang="en"/>
              <a:t>The institution's definition of co-curricular areas. A formalized outcomes assessment process for co-curricular areas, data from the assessment of identified co-curricular outcomes, data analysis, and the documented effect of improvement efforts; and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29032"/>
              <a:buChar char="●"/>
            </a:pPr>
            <a:r>
              <a:rPr lang="en"/>
              <a:t>Data from the assessment of general education competencies, data analysis, and the documented effect of improvement efforts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Where we were in Assessment: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Had Institutional, Area, Discipline, and Course outcomes…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Had a reporting mechanism within an Internal Sharepoint page called “FAST”.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had begun discussion on what co-curricular outcomes would mean for us…</a:t>
            </a:r>
            <a:endParaRPr/>
          </a:p>
          <a:p>
            <a:pPr marL="285750" lvl="0" indent="-196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●"/>
            </a:pPr>
            <a:r>
              <a:rPr lang="en"/>
              <a:t>But it all felt like just busy work to all faculty and staff… there was no meaning behind assessment at SVCC.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ckwell"/>
              <a:buNone/>
            </a:pPr>
            <a:r>
              <a:rPr lang="en"/>
              <a:t>SO WE DID THIS…</a:t>
            </a:r>
            <a:endParaRPr/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69"/>
          <a:stretch/>
        </p:blipFill>
        <p:spPr>
          <a:xfrm>
            <a:off x="2772325" y="1264425"/>
            <a:ext cx="3603900" cy="37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GOALS AND OBJECTIVES </a:t>
            </a:r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our assessment process meaningful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rid of old reporting database (FAST)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 a new set of competencies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ties through mapping of importance to those new competencies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Talk to faculty to get college-wide feedback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Revisit with new feedback and make corrections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Migrate to using Canvas as new database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Present college-wide at the Fall 2023 college-wide Kickoff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a report from Canvas and put Tableau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Ultimately meet and exceed HLC’s interim monitoring report in 2026…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PEDAL TO THE METAL</a:t>
            </a:r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21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Joined Assessment Academy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Building a Team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Timeline (Quick response) 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Administrative support to dedicate resources to the process</a:t>
            </a:r>
            <a:endParaRPr sz="2000"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Money</a:t>
            </a:r>
            <a:endParaRPr sz="2000"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Additional Faculty Contracts</a:t>
            </a:r>
            <a:endParaRPr sz="2000"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Time</a:t>
            </a:r>
            <a:endParaRPr sz="2000"/>
          </a:p>
        </p:txBody>
      </p:sp>
      <p:pic>
        <p:nvPicPr>
          <p:cNvPr id="155" name="Google Shape;15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800" y="1210176"/>
            <a:ext cx="4779624" cy="27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817"/>
              <a:buFont typeface="Rockwell"/>
              <a:buNone/>
            </a:pPr>
            <a:r>
              <a:rPr lang="en"/>
              <a:t>NEW ASSESSMENT PROCESS</a:t>
            </a: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Align competencies to program review needs and IAI requirements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GECC Outcomes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Spent time distinguishing between course level, area level, and program level outcomes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a map for identifying reporting levels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a flowchart that outline discipline level, operational level, and strategic level planning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Academic, Co-Curriculum, Institutional level outcomes</a:t>
            </a:r>
            <a:endParaRPr/>
          </a:p>
        </p:txBody>
      </p:sp>
      <p:pic>
        <p:nvPicPr>
          <p:cNvPr id="162" name="Google Shape;16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725" y="3065663"/>
            <a:ext cx="28765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9"/>
          <p:cNvGraphicFramePr/>
          <p:nvPr/>
        </p:nvGraphicFramePr>
        <p:xfrm>
          <a:off x="236100" y="1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{A0300E3C-095E-4DC2-8EAB-60D5905D44EE}</a:tableStyleId>
              </a:tblPr>
              <a:tblGrid>
                <a:gridCol w="165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Communications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Humanities and Fine Arts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Physical and Life Sciences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Social and Behavioral Sciences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Mathematics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COM1. Compose a message that addresses the audience’s needs.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HFA1. Apply methods of critical analysis to explore the elements of a work.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P/LS1. Generate and refine scientific knowledge through evidence-based decisions.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SBS1. Identify global and cross-cultural perspectives on social issues.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MAT1. Interpret or apply mathematical reasoning in the appropriate context.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COM2. Incorporate appropriate outside evidence.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HFA2.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Interpret the elements of a work to identify meaning.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P/LS2. Explain the importance of science to society (IAI 25%)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SBS2. Understand and apply principles that govern behavior to enhance or explain interactions between individuals and groups.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MAT2. Perform mathematical </a:t>
                      </a:r>
                      <a:r>
                        <a:rPr lang="en" sz="85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formulas</a:t>
                      </a: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COM3.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Accurately use discipline-appropriate citation style to document sources.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HFA3. Analyze recurring human principles and problems in their social, political, religious, and cultural contexts.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P/LS3. Use scientific process skills within a laboratory setting (observing, inferring, measuring communication, classifying, predicting) to explain or predict an outcome.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200"/>
                        <a:buFont typeface="Rockwell"/>
                        <a:buNone/>
                      </a:pPr>
                      <a:r>
                        <a:rPr lang="en" sz="1200" u="none" strike="noStrike" cap="none">
                          <a:solidFill>
                            <a:srgbClr val="F2F2F2"/>
                          </a:solidFill>
                        </a:rPr>
                        <a:t> </a:t>
                      </a:r>
                      <a:endParaRPr sz="1200" u="none" strike="noStrike" cap="none">
                        <a:solidFill>
                          <a:srgbClr val="F2F2F2"/>
                        </a:solidFill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MAT3 Analyze or interpret the results of mathematical computations.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50"/>
                        <a:buFont typeface="Times New Roman"/>
                        <a:buNone/>
                      </a:pPr>
                      <a:r>
                        <a:rPr lang="en" sz="850" u="none" strike="noStrike" cap="none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COM4. Analyze a variety of texts to identify purpose and meaning.</a:t>
                      </a:r>
                      <a:endParaRPr sz="850" u="none" strike="noStrike" cap="none">
                        <a:solidFill>
                          <a:srgbClr val="F2F2F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200"/>
                        <a:buFont typeface="Rockwell"/>
                        <a:buNone/>
                      </a:pPr>
                      <a:r>
                        <a:rPr lang="en" sz="1200" u="none" strike="noStrike" cap="none">
                          <a:solidFill>
                            <a:srgbClr val="F2F2F2"/>
                          </a:solidFill>
                        </a:rPr>
                        <a:t> </a:t>
                      </a:r>
                      <a:endParaRPr sz="1200" u="none" strike="noStrike" cap="none">
                        <a:solidFill>
                          <a:srgbClr val="F2F2F2"/>
                        </a:solidFill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200"/>
                        <a:buFont typeface="Rockwell"/>
                        <a:buNone/>
                      </a:pPr>
                      <a:r>
                        <a:rPr lang="en" sz="1200" u="none" strike="noStrike" cap="none">
                          <a:solidFill>
                            <a:srgbClr val="F2F2F2"/>
                          </a:solidFill>
                        </a:rPr>
                        <a:t> </a:t>
                      </a:r>
                      <a:endParaRPr sz="1200" u="none" strike="noStrike" cap="none">
                        <a:solidFill>
                          <a:srgbClr val="F2F2F2"/>
                        </a:solidFill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200"/>
                        <a:buFont typeface="Rockwell"/>
                        <a:buNone/>
                      </a:pPr>
                      <a:r>
                        <a:rPr lang="en" sz="1200" u="none" strike="noStrike" cap="none">
                          <a:solidFill>
                            <a:srgbClr val="F2F2F2"/>
                          </a:solidFill>
                        </a:rPr>
                        <a:t> </a:t>
                      </a:r>
                      <a:endParaRPr sz="1200" u="none" strike="noStrike" cap="none">
                        <a:solidFill>
                          <a:srgbClr val="F2F2F2"/>
                        </a:solidFill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200"/>
                        <a:buFont typeface="Rockwell"/>
                        <a:buNone/>
                      </a:pPr>
                      <a:r>
                        <a:rPr lang="en" sz="1200" u="none" strike="noStrike" cap="none">
                          <a:solidFill>
                            <a:srgbClr val="F2F2F2"/>
                          </a:solidFill>
                        </a:rPr>
                        <a:t> </a:t>
                      </a:r>
                      <a:endParaRPr sz="1200" u="none" strike="noStrike" cap="none">
                        <a:solidFill>
                          <a:srgbClr val="F2F2F2"/>
                        </a:solidFill>
                      </a:endParaRPr>
                    </a:p>
                  </a:txBody>
                  <a:tcPr marL="1275" marR="127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1124</Words>
  <Application>Microsoft Office PowerPoint</Application>
  <PresentationFormat>On-screen Show (16:9)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Noto Sans Symbols</vt:lpstr>
      <vt:lpstr>Arial</vt:lpstr>
      <vt:lpstr>Rockwell</vt:lpstr>
      <vt:lpstr>Times New Roman</vt:lpstr>
      <vt:lpstr>Wood Type</vt:lpstr>
      <vt:lpstr>ZERO TO 60:   ONE COLLEGE'S PATH TO REVAMPING INSTITUTION-WIDE ASSESSMENT</vt:lpstr>
      <vt:lpstr>AGENDA</vt:lpstr>
      <vt:lpstr>INTRODUCTION</vt:lpstr>
      <vt:lpstr>BACKGROUND</vt:lpstr>
      <vt:lpstr>SO WE DID THIS…</vt:lpstr>
      <vt:lpstr>GOALS AND OBJECTIVES </vt:lpstr>
      <vt:lpstr>PEDAL TO THE METAL</vt:lpstr>
      <vt:lpstr>NEW ASSESSMENT PROCESS</vt:lpstr>
      <vt:lpstr>PowerPoint Presentation</vt:lpstr>
      <vt:lpstr>MAPPING TO COURSES</vt:lpstr>
      <vt:lpstr>GECC V. PROGRAM LEVEL OUTCOMES</vt:lpstr>
      <vt:lpstr>CO-CURRICULAR OUTCOMES</vt:lpstr>
      <vt:lpstr>IMPLEMENTATION PLAN</vt:lpstr>
      <vt:lpstr>BENEFITS AND OUTCOMES</vt:lpstr>
      <vt:lpstr>TRAINING AND SUPPORT</vt:lpstr>
      <vt:lpstr>NEXT STEPS</vt:lpstr>
      <vt:lpstr>LESSONS LEARNED…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TO 60:   ONE COLLEGE'S PATH TO REVAMPING INSTITUTION-WIDE ASSESSMENT</dc:title>
  <dc:creator>Aaron Roe</dc:creator>
  <cp:lastModifiedBy>Linda Hefferin</cp:lastModifiedBy>
  <cp:revision>1</cp:revision>
  <dcterms:modified xsi:type="dcterms:W3CDTF">2023-11-20T21:15:04Z</dcterms:modified>
</cp:coreProperties>
</file>